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1" r:id="rId5"/>
    <p:sldId id="265" r:id="rId6"/>
    <p:sldId id="268" r:id="rId7"/>
    <p:sldId id="266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esigy@naver.com" initials="j" lastIdx="1" clrIdx="0">
    <p:extLst>
      <p:ext uri="{19B8F6BF-5375-455C-9EA6-DF929625EA0E}">
        <p15:presenceInfo xmlns:p15="http://schemas.microsoft.com/office/powerpoint/2012/main" userId="ae3112c6b56f346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8103" autoAdjust="0"/>
  </p:normalViewPr>
  <p:slideViewPr>
    <p:cSldViewPr snapToGrid="0">
      <p:cViewPr varScale="1">
        <p:scale>
          <a:sx n="89" d="100"/>
          <a:sy n="89" d="100"/>
        </p:scale>
        <p:origin x="1374" y="90"/>
      </p:cViewPr>
      <p:guideLst/>
    </p:cSldViewPr>
  </p:slideViewPr>
  <p:notesTextViewPr>
    <p:cViewPr>
      <p:scale>
        <a:sx n="1" d="1"/>
        <a:sy n="1" d="1"/>
      </p:scale>
      <p:origin x="0" y="-48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20900-8684-4B22-9A0B-D78121CFF343}" type="datetimeFigureOut">
              <a:rPr lang="ko-KR" altLang="en-US" smtClean="0"/>
              <a:t>2023-01-17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8E936-873D-45E1-9C8A-A6A5891677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68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안녕하세요 </a:t>
            </a:r>
            <a:r>
              <a:rPr lang="ko-KR" altLang="en-US" dirty="0" err="1"/>
              <a:t>에이엠피엠</a:t>
            </a:r>
            <a:r>
              <a:rPr lang="ko-KR" altLang="en-US" dirty="0"/>
              <a:t> 글로벌 광고컨설팅  본부 </a:t>
            </a:r>
            <a:r>
              <a:rPr lang="en-US" altLang="ko-KR" dirty="0"/>
              <a:t>4</a:t>
            </a:r>
            <a:r>
              <a:rPr lang="ko-KR" altLang="en-US" dirty="0"/>
              <a:t>팀 </a:t>
            </a:r>
            <a:r>
              <a:rPr lang="ko-KR" altLang="en-US" dirty="0" err="1"/>
              <a:t>최조원입니다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저번 영상에서 페이스북 광고의 개념과 유형 그리고 </a:t>
            </a:r>
            <a:r>
              <a:rPr lang="ko-KR" altLang="en-US" dirty="0" err="1"/>
              <a:t>과금방식에</a:t>
            </a:r>
            <a:r>
              <a:rPr lang="ko-KR" altLang="en-US" dirty="0"/>
              <a:t> 대해 다뤘다면</a:t>
            </a:r>
            <a:r>
              <a:rPr lang="en-US" altLang="ko-KR" dirty="0"/>
              <a:t>,</a:t>
            </a:r>
          </a:p>
          <a:p>
            <a:r>
              <a:rPr lang="ko-KR" altLang="en-US" dirty="0"/>
              <a:t>오늘은 저번 영상에 이어 페이스북 광고의 기본 </a:t>
            </a:r>
            <a:r>
              <a:rPr lang="ko-KR" altLang="en-US" dirty="0" err="1"/>
              <a:t>셋팅법에</a:t>
            </a:r>
            <a:r>
              <a:rPr lang="ko-KR" altLang="en-US" dirty="0"/>
              <a:t> 대해 </a:t>
            </a:r>
            <a:r>
              <a:rPr lang="ko-KR" altLang="en-US" dirty="0" err="1"/>
              <a:t>알려드리려고합니다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8E936-873D-45E1-9C8A-A6A58916779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72792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광고 세팅에서 광고를 </a:t>
            </a:r>
            <a:r>
              <a:rPr lang="ko-KR" altLang="en-US" dirty="0" err="1"/>
              <a:t>만들때</a:t>
            </a:r>
            <a:r>
              <a:rPr lang="ko-KR" altLang="en-US" dirty="0"/>
              <a:t> 형식을 </a:t>
            </a:r>
            <a:r>
              <a:rPr lang="ko-KR" altLang="en-US" dirty="0" err="1"/>
              <a:t>설정해주셔야하는데</a:t>
            </a:r>
            <a:r>
              <a:rPr lang="en-US" altLang="ko-KR" dirty="0"/>
              <a:t>,</a:t>
            </a:r>
          </a:p>
          <a:p>
            <a:r>
              <a:rPr lang="ko-KR" altLang="en-US" dirty="0"/>
              <a:t>목적에 따라 다르겠지만 보통은 단일 이미지 또는 동영상 혹은 슬라이드를 주로 사용합니다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8E936-873D-45E1-9C8A-A6A589167793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956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이제 </a:t>
            </a:r>
            <a:r>
              <a:rPr lang="en-US" altLang="ko-KR" dirty="0"/>
              <a:t>‘</a:t>
            </a:r>
            <a:r>
              <a:rPr lang="ko-KR" altLang="en-US" dirty="0"/>
              <a:t>미디어</a:t>
            </a:r>
            <a:r>
              <a:rPr lang="en-US" altLang="ko-KR" dirty="0"/>
              <a:t>’</a:t>
            </a:r>
            <a:r>
              <a:rPr lang="ko-KR" altLang="en-US" dirty="0"/>
              <a:t> 부분에서 어떤 이미지나 동영상을 사용할지 선택하시고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광고의 상단에 노출 될 </a:t>
            </a:r>
            <a:r>
              <a:rPr lang="en-US" altLang="ko-KR" dirty="0"/>
              <a:t>‘</a:t>
            </a:r>
            <a:r>
              <a:rPr lang="ko-KR" altLang="en-US" dirty="0"/>
              <a:t>기본 문구</a:t>
            </a:r>
            <a:r>
              <a:rPr lang="en-US" altLang="ko-KR" dirty="0"/>
              <a:t>’, </a:t>
            </a:r>
            <a:r>
              <a:rPr lang="ko-KR" altLang="en-US" dirty="0"/>
              <a:t>그리고 광고 하단에 올라가는 </a:t>
            </a:r>
            <a:r>
              <a:rPr lang="en-US" altLang="ko-KR" dirty="0"/>
              <a:t>‘</a:t>
            </a:r>
            <a:r>
              <a:rPr lang="ko-KR" altLang="en-US" dirty="0"/>
              <a:t>제목</a:t>
            </a:r>
            <a:r>
              <a:rPr lang="en-US" altLang="ko-KR" dirty="0"/>
              <a:t>’, </a:t>
            </a:r>
            <a:r>
              <a:rPr lang="ko-KR" altLang="en-US" dirty="0"/>
              <a:t>그리고 </a:t>
            </a:r>
            <a:r>
              <a:rPr lang="en-US" altLang="ko-KR" dirty="0"/>
              <a:t>‘</a:t>
            </a:r>
            <a:r>
              <a:rPr lang="ko-KR" altLang="en-US" dirty="0" err="1"/>
              <a:t>제목＇의</a:t>
            </a:r>
            <a:r>
              <a:rPr lang="ko-KR" altLang="en-US" dirty="0"/>
              <a:t> 하단에 들어가는 </a:t>
            </a:r>
            <a:r>
              <a:rPr lang="en-US" altLang="ko-KR" dirty="0"/>
              <a:t>‘</a:t>
            </a:r>
            <a:r>
              <a:rPr lang="ko-KR" altLang="en-US" dirty="0"/>
              <a:t>설명</a:t>
            </a:r>
            <a:r>
              <a:rPr lang="en-US" altLang="ko-KR" dirty="0"/>
              <a:t>’</a:t>
            </a:r>
            <a:r>
              <a:rPr lang="ko-KR" altLang="en-US" dirty="0"/>
              <a:t>을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차례로 작성해주시면 되고</a:t>
            </a:r>
            <a:r>
              <a:rPr lang="en-US" altLang="ko-KR" dirty="0"/>
              <a:t>, </a:t>
            </a:r>
            <a:r>
              <a:rPr lang="ko-KR" altLang="en-US" dirty="0"/>
              <a:t>사실상 </a:t>
            </a:r>
            <a:r>
              <a:rPr lang="en-US" altLang="ko-KR" dirty="0"/>
              <a:t>‘</a:t>
            </a:r>
            <a:r>
              <a:rPr lang="ko-KR" altLang="en-US" dirty="0"/>
              <a:t>설명＇ 란은 필수요소는 아니니 선택해서 작성해주시면 됩니다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가장 하단에 정보 레이블 또한  </a:t>
            </a:r>
            <a:r>
              <a:rPr lang="ko-KR" altLang="en-US" dirty="0" err="1"/>
              <a:t>선택사항인데</a:t>
            </a:r>
            <a:r>
              <a:rPr lang="ko-KR" altLang="en-US" dirty="0"/>
              <a:t> </a:t>
            </a:r>
            <a:r>
              <a:rPr lang="en-US" altLang="ko-KR" dirty="0"/>
              <a:t>,</a:t>
            </a:r>
          </a:p>
          <a:p>
            <a:endParaRPr lang="en-US" altLang="ko-KR" dirty="0"/>
          </a:p>
          <a:p>
            <a:r>
              <a:rPr lang="ko-KR" altLang="en-US" dirty="0"/>
              <a:t>보이는 바와 같이</a:t>
            </a:r>
            <a:r>
              <a:rPr lang="en-US" altLang="ko-KR" dirty="0"/>
              <a:t> </a:t>
            </a:r>
            <a:r>
              <a:rPr lang="ko-KR" altLang="en-US" dirty="0"/>
              <a:t>광고 하단에 표시되는 </a:t>
            </a:r>
            <a:r>
              <a:rPr lang="en-US" altLang="ko-KR" dirty="0"/>
              <a:t>‘</a:t>
            </a:r>
            <a:r>
              <a:rPr lang="ko-KR" altLang="en-US" dirty="0"/>
              <a:t>무료배송‘</a:t>
            </a:r>
            <a:r>
              <a:rPr lang="en-US" altLang="ko-KR" dirty="0"/>
              <a:t>,’</a:t>
            </a:r>
            <a:r>
              <a:rPr lang="ko-KR" altLang="en-US" dirty="0"/>
              <a:t>결제 옵션‘</a:t>
            </a:r>
            <a:r>
              <a:rPr lang="en-US" altLang="ko-KR" dirty="0"/>
              <a:t> </a:t>
            </a:r>
            <a:r>
              <a:rPr lang="ko-KR" altLang="en-US" dirty="0"/>
              <a:t>그리고 </a:t>
            </a:r>
            <a:r>
              <a:rPr lang="en-US" altLang="ko-KR" dirty="0"/>
              <a:t>‘</a:t>
            </a:r>
            <a:r>
              <a:rPr lang="ko-KR" altLang="en-US" dirty="0"/>
              <a:t>반품정책</a:t>
            </a:r>
            <a:r>
              <a:rPr lang="en-US" altLang="ko-KR" dirty="0"/>
              <a:t>’ </a:t>
            </a:r>
            <a:r>
              <a:rPr lang="ko-KR" altLang="en-US" dirty="0"/>
              <a:t>버튼들을 설정해주는 겁니다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8E936-873D-45E1-9C8A-A6A589167793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439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마지막으로 랜딩 페이지를 설정해주시면 되는데 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트래픽의 경우 보통은 웹사이트로 설정해주시면 되고</a:t>
            </a:r>
            <a:r>
              <a:rPr lang="en-US" altLang="ko-KR" dirty="0"/>
              <a:t>, </a:t>
            </a:r>
            <a:r>
              <a:rPr lang="ko-KR" altLang="en-US" dirty="0"/>
              <a:t>웹사이트 </a:t>
            </a:r>
            <a:r>
              <a:rPr lang="en-US" altLang="ko-KR" dirty="0"/>
              <a:t>URL</a:t>
            </a:r>
            <a:r>
              <a:rPr lang="ko-KR" altLang="en-US" dirty="0"/>
              <a:t>을 입력해주시면 광고 세팅이 끝납니다 </a:t>
            </a:r>
            <a:r>
              <a:rPr lang="en-US" altLang="ko-KR" dirty="0"/>
              <a:t>!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8E936-873D-45E1-9C8A-A6A589167793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2489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우선 페이스북 광고관리자를 들어가셔서 </a:t>
            </a:r>
            <a:r>
              <a:rPr lang="en-US" altLang="ko-KR" dirty="0"/>
              <a:t>‘</a:t>
            </a:r>
            <a:r>
              <a:rPr lang="ko-KR" altLang="en-US" dirty="0"/>
              <a:t>만들기</a:t>
            </a:r>
            <a:r>
              <a:rPr lang="en-US" altLang="ko-KR" dirty="0"/>
              <a:t>’ </a:t>
            </a:r>
            <a:r>
              <a:rPr lang="ko-KR" altLang="en-US" dirty="0"/>
              <a:t>라고 쓰여진 초록 버튼을 누르시면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8E936-873D-45E1-9C8A-A6A589167793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2666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이렇게 캠페인을 먼저 설정할 수 있습니다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페이스북 광고 캠페인 목표의 종류로는 인지도</a:t>
            </a:r>
            <a:r>
              <a:rPr lang="en-US" altLang="ko-KR" dirty="0"/>
              <a:t>, </a:t>
            </a:r>
            <a:r>
              <a:rPr lang="ko-KR" altLang="en-US" dirty="0"/>
              <a:t>트래픽</a:t>
            </a:r>
            <a:r>
              <a:rPr lang="en-US" altLang="ko-KR" dirty="0"/>
              <a:t>, </a:t>
            </a:r>
            <a:r>
              <a:rPr lang="ko-KR" altLang="en-US" dirty="0"/>
              <a:t>참여</a:t>
            </a:r>
            <a:r>
              <a:rPr lang="en-US" altLang="ko-KR" dirty="0"/>
              <a:t>, </a:t>
            </a:r>
            <a:r>
              <a:rPr lang="ko-KR" altLang="en-US" dirty="0"/>
              <a:t>잠재고객</a:t>
            </a:r>
            <a:r>
              <a:rPr lang="en-US" altLang="ko-KR" dirty="0"/>
              <a:t>, </a:t>
            </a:r>
            <a:r>
              <a:rPr lang="ko-KR" altLang="en-US" dirty="0"/>
              <a:t>앱 홍보</a:t>
            </a:r>
            <a:r>
              <a:rPr lang="en-US" altLang="ko-KR" dirty="0"/>
              <a:t>, </a:t>
            </a:r>
            <a:r>
              <a:rPr lang="ko-KR" altLang="en-US" dirty="0"/>
              <a:t>매출 이렇게 </a:t>
            </a:r>
            <a:r>
              <a:rPr lang="ko-KR" altLang="en-US" dirty="0" err="1"/>
              <a:t>여섯가지</a:t>
            </a:r>
            <a:r>
              <a:rPr lang="ko-KR" altLang="en-US" dirty="0"/>
              <a:t> 캠페인으로 나뉘는데요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목표 위에 마우스 커서를 올려놓으면 캠페인 목표별로 부연 설명이 옆에 나오니까 </a:t>
            </a:r>
            <a:r>
              <a:rPr lang="ko-KR" altLang="en-US" dirty="0" err="1"/>
              <a:t>참고부탁드립니다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자 그럼 첫번째</a:t>
            </a:r>
            <a:r>
              <a:rPr lang="en-US" altLang="ko-KR" dirty="0"/>
              <a:t>, </a:t>
            </a:r>
            <a:r>
              <a:rPr lang="ko-KR" altLang="en-US" dirty="0"/>
              <a:t>인지도는 광고를 기억할 가능성이 가장 높은 사람들에게 광고를 표시합니다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전달이 목적이 되는 캠페인이라 할인 이벤트나 프로모션 등을 주로 소재로 녹여내는 것을 볼 수 있습니다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하지만 여기서 조금 주의해야할 점은</a:t>
            </a:r>
            <a:r>
              <a:rPr lang="en-US" altLang="ko-KR" dirty="0"/>
              <a:t>, </a:t>
            </a:r>
            <a:r>
              <a:rPr lang="ko-KR" altLang="en-US" dirty="0"/>
              <a:t>어디까지나 브랜딩이 이미 되어 있다는 가정하에 진행하시는 걸 </a:t>
            </a:r>
            <a:r>
              <a:rPr lang="ko-KR" altLang="en-US" dirty="0" err="1"/>
              <a:t>추천드립니다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예를 들어 올리브영 같이 이미 사람들에게 브랜드 이미지가 각인이 되어있고 잘 아는 그런  브랜드가 </a:t>
            </a:r>
            <a:r>
              <a:rPr lang="en-US" altLang="ko-KR" dirty="0"/>
              <a:t>‘</a:t>
            </a:r>
            <a:r>
              <a:rPr lang="ko-KR" altLang="en-US" dirty="0"/>
              <a:t>올리브영 언제부터 언제까지 기간한정 </a:t>
            </a:r>
            <a:r>
              <a:rPr lang="en-US" altLang="ko-KR" dirty="0"/>
              <a:t>30</a:t>
            </a:r>
            <a:r>
              <a:rPr lang="ko-KR" altLang="en-US" dirty="0"/>
              <a:t>퍼센트 세일</a:t>
            </a:r>
            <a:r>
              <a:rPr lang="en-US" altLang="ko-KR" dirty="0"/>
              <a:t>!’</a:t>
            </a:r>
          </a:p>
          <a:p>
            <a:r>
              <a:rPr lang="ko-KR" altLang="en-US" dirty="0" err="1"/>
              <a:t>이런식으로</a:t>
            </a:r>
            <a:r>
              <a:rPr lang="ko-KR" altLang="en-US" dirty="0"/>
              <a:t> </a:t>
            </a:r>
            <a:r>
              <a:rPr lang="ko-KR" altLang="en-US" dirty="0" err="1"/>
              <a:t>활용하실때</a:t>
            </a:r>
            <a:r>
              <a:rPr lang="ko-KR" altLang="en-US" dirty="0"/>
              <a:t> 사람들에게 충분한 전달이 되지</a:t>
            </a:r>
            <a:r>
              <a:rPr lang="en-US" altLang="ko-KR" dirty="0"/>
              <a:t>, </a:t>
            </a:r>
            <a:r>
              <a:rPr lang="ko-KR" altLang="en-US" dirty="0"/>
              <a:t>아직 브랜딩이 </a:t>
            </a:r>
            <a:r>
              <a:rPr lang="ko-KR" altLang="en-US" dirty="0" err="1"/>
              <a:t>안되어있다면</a:t>
            </a:r>
            <a:r>
              <a:rPr lang="ko-KR" altLang="en-US" dirty="0"/>
              <a:t> 똑같이 세일관련 소재를 아무리 뿌려도 효과는 기대하기가 어렵습니다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rtl="0"/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이렇게 여러가지의 캠페인 유형이 있지만 이번엔 주로 사용하는</a:t>
            </a:r>
          </a:p>
          <a:p>
            <a:pPr rtl="0"/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트래픽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캠페인 유형을 기준으로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셋팅법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알려드리겠습니다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8E936-873D-45E1-9C8A-A6A589167793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832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ko-KR" altLang="en-US" dirty="0"/>
              <a:t>다음은 캠페인 세팅인데요</a:t>
            </a:r>
            <a:endParaRPr lang="en-US" altLang="ko-KR" dirty="0"/>
          </a:p>
          <a:p>
            <a:pPr algn="l"/>
            <a:r>
              <a:rPr lang="ko-KR" altLang="en-US" dirty="0"/>
              <a:t>여기서는 캠페인의 이름</a:t>
            </a:r>
            <a:r>
              <a:rPr lang="en-US" altLang="ko-KR" dirty="0"/>
              <a:t>, </a:t>
            </a:r>
            <a:r>
              <a:rPr lang="ko-KR" altLang="en-US" dirty="0"/>
              <a:t>목표</a:t>
            </a:r>
            <a:r>
              <a:rPr lang="en-US" altLang="ko-KR" dirty="0"/>
              <a:t> </a:t>
            </a:r>
            <a:r>
              <a:rPr lang="ko-KR" altLang="en-US" dirty="0"/>
              <a:t>그리고 예산</a:t>
            </a:r>
            <a:r>
              <a:rPr lang="en-US" altLang="ko-KR" dirty="0"/>
              <a:t>, </a:t>
            </a:r>
            <a:r>
              <a:rPr lang="ko-KR" altLang="en-US" dirty="0"/>
              <a:t>이 세가지만 알아도 기본적인 세팅이 가능합니다</a:t>
            </a:r>
            <a:r>
              <a:rPr lang="en-US" altLang="ko-KR" dirty="0"/>
              <a:t>.</a:t>
            </a:r>
          </a:p>
          <a:p>
            <a:pPr algn="l"/>
            <a:endParaRPr lang="en-US" altLang="ko-KR" dirty="0"/>
          </a:p>
          <a:p>
            <a:pPr marL="228600" indent="-228600" algn="l">
              <a:buAutoNum type="arabicPeriod"/>
            </a:pPr>
            <a:r>
              <a:rPr lang="ko-KR" altLang="en-US" dirty="0"/>
              <a:t>캠페인 이름은 그냥 광고 소재와 연관하여 보기 쉽게 설정해주시면 됩니다</a:t>
            </a:r>
            <a:r>
              <a:rPr lang="en-US" altLang="ko-KR" dirty="0"/>
              <a:t>.</a:t>
            </a:r>
          </a:p>
          <a:p>
            <a:pPr marL="228600" indent="-228600" algn="l">
              <a:buAutoNum type="arabicPeriod"/>
            </a:pPr>
            <a:endParaRPr lang="en-US" altLang="ko-KR" dirty="0"/>
          </a:p>
          <a:p>
            <a:pPr marL="228600" indent="-228600" algn="l">
              <a:buAutoNum type="arabicPeriod"/>
            </a:pPr>
            <a:r>
              <a:rPr lang="ko-KR" altLang="en-US" dirty="0"/>
              <a:t>캠페인 목표인데</a:t>
            </a:r>
            <a:r>
              <a:rPr lang="en-US" altLang="ko-KR" dirty="0"/>
              <a:t>, </a:t>
            </a:r>
            <a:r>
              <a:rPr lang="ko-KR" altLang="en-US" dirty="0"/>
              <a:t>처음에 </a:t>
            </a:r>
            <a:r>
              <a:rPr lang="ko-KR" altLang="en-US" dirty="0" err="1"/>
              <a:t>잘못설정하셨다</a:t>
            </a:r>
            <a:r>
              <a:rPr lang="ko-KR" altLang="en-US" dirty="0"/>
              <a:t> 라고 하시면 옆에 파란색 수정 버튼을 클릭해 수정이 가능합니다</a:t>
            </a:r>
            <a:r>
              <a:rPr lang="en-US" altLang="ko-KR" dirty="0"/>
              <a:t>.</a:t>
            </a:r>
          </a:p>
          <a:p>
            <a:pPr marL="0" indent="0" algn="l">
              <a:buNone/>
            </a:pPr>
            <a:endParaRPr lang="en-US" altLang="ko-KR" dirty="0"/>
          </a:p>
          <a:p>
            <a:pPr algn="l"/>
            <a:endParaRPr lang="en-US" altLang="ko-KR" dirty="0"/>
          </a:p>
          <a:p>
            <a:pPr algn="l"/>
            <a:r>
              <a:rPr lang="en-US" altLang="ko-KR" dirty="0"/>
              <a:t>3. </a:t>
            </a:r>
            <a:r>
              <a:rPr lang="ko-KR" altLang="en-US" dirty="0" err="1"/>
              <a:t>어드벤티지</a:t>
            </a:r>
            <a:r>
              <a:rPr lang="ko-KR" altLang="en-US" dirty="0"/>
              <a:t> 캠페인 예산</a:t>
            </a:r>
            <a:r>
              <a:rPr lang="ko-KR" altLang="en-US" b="1" i="0" dirty="0">
                <a:solidFill>
                  <a:srgbClr val="000000"/>
                </a:solidFill>
                <a:effectLst/>
                <a:latin typeface="Noto Sans Demilight"/>
              </a:rPr>
              <a:t> </a:t>
            </a:r>
            <a:endParaRPr lang="en-US" altLang="ko-KR" b="1" i="0" dirty="0">
              <a:solidFill>
                <a:srgbClr val="000000"/>
              </a:solidFill>
              <a:effectLst/>
              <a:latin typeface="Noto Sans Demilight"/>
            </a:endParaRPr>
          </a:p>
          <a:p>
            <a:pPr algn="l"/>
            <a:r>
              <a:rPr lang="ko-KR" altLang="en-US" b="1" i="0" dirty="0">
                <a:solidFill>
                  <a:srgbClr val="000000"/>
                </a:solidFill>
                <a:effectLst/>
                <a:latin typeface="Noto Sans Demilight"/>
              </a:rPr>
              <a:t>캠페인 예산 최적화</a:t>
            </a:r>
            <a:r>
              <a:rPr lang="en-US" altLang="ko-KR" b="1" i="0" dirty="0">
                <a:solidFill>
                  <a:srgbClr val="000000"/>
                </a:solidFill>
                <a:effectLst/>
                <a:latin typeface="Noto Sans Demilight"/>
              </a:rPr>
              <a:t>(Campaign Budget Optimization)</a:t>
            </a:r>
            <a:endParaRPr lang="ko-KR" altLang="en-US" b="0" i="0" dirty="0">
              <a:solidFill>
                <a:srgbClr val="666666"/>
              </a:solidFill>
              <a:effectLst/>
              <a:latin typeface="Avenir"/>
            </a:endParaRPr>
          </a:p>
          <a:p>
            <a:pPr algn="l"/>
            <a:r>
              <a:rPr lang="en-US" altLang="ko-KR" b="0" i="0" dirty="0">
                <a:solidFill>
                  <a:srgbClr val="000000"/>
                </a:solidFill>
                <a:effectLst/>
                <a:latin typeface="Noto Sans Demilight"/>
              </a:rPr>
              <a:t>-</a:t>
            </a:r>
            <a:r>
              <a:rPr lang="ko-KR" altLang="en-US" b="0" i="0" dirty="0">
                <a:solidFill>
                  <a:srgbClr val="000000"/>
                </a:solidFill>
                <a:effectLst/>
                <a:latin typeface="Noto Sans Demilight"/>
              </a:rPr>
              <a:t>개념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 Sans Demilight"/>
              </a:rPr>
              <a:t>: </a:t>
            </a:r>
            <a:r>
              <a:rPr lang="ko-KR" altLang="en-US" b="0" i="0" dirty="0">
                <a:solidFill>
                  <a:srgbClr val="000000"/>
                </a:solidFill>
                <a:effectLst/>
                <a:latin typeface="Noto Sans Demilight"/>
              </a:rPr>
              <a:t>캠페인에 예산을 투입하면 실시간 데이터로 알아서 배분</a:t>
            </a:r>
            <a:endParaRPr lang="ko-KR" altLang="en-US" b="0" i="0" dirty="0">
              <a:solidFill>
                <a:srgbClr val="666666"/>
              </a:solidFill>
              <a:effectLst/>
              <a:latin typeface="Avenir"/>
            </a:endParaRPr>
          </a:p>
          <a:p>
            <a:pPr algn="l"/>
            <a:r>
              <a:rPr lang="en-US" altLang="ko-KR" b="0" i="0" dirty="0">
                <a:solidFill>
                  <a:srgbClr val="000000"/>
                </a:solidFill>
                <a:effectLst/>
                <a:latin typeface="Noto Sans Demilight"/>
              </a:rPr>
              <a:t>-</a:t>
            </a:r>
            <a:r>
              <a:rPr lang="ko-KR" altLang="en-US" b="0" i="0" dirty="0">
                <a:solidFill>
                  <a:srgbClr val="000000"/>
                </a:solidFill>
                <a:effectLst/>
                <a:latin typeface="Noto Sans Demilight"/>
              </a:rPr>
              <a:t>특징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 Sans Demilight"/>
              </a:rPr>
              <a:t>: </a:t>
            </a:r>
            <a:r>
              <a:rPr lang="ko-KR" altLang="en-US" b="0" i="0" dirty="0">
                <a:solidFill>
                  <a:srgbClr val="000000"/>
                </a:solidFill>
                <a:effectLst/>
                <a:latin typeface="Noto Sans Demilight"/>
              </a:rPr>
              <a:t>페이스북 광고 알고리즘이 알아서 광고의 퍼포먼스에 따라 자동으로 예산을 다르게 배분</a:t>
            </a:r>
            <a:endParaRPr lang="ko-KR" altLang="en-US" b="0" i="0" dirty="0">
              <a:solidFill>
                <a:srgbClr val="666666"/>
              </a:solidFill>
              <a:effectLst/>
              <a:latin typeface="Avenir"/>
            </a:endParaRPr>
          </a:p>
          <a:p>
            <a:pPr algn="l"/>
            <a:r>
              <a:rPr lang="en-US" altLang="ko-KR" b="0" i="0" dirty="0">
                <a:solidFill>
                  <a:srgbClr val="000000"/>
                </a:solidFill>
                <a:effectLst/>
                <a:latin typeface="Noto Sans Demilight"/>
              </a:rPr>
              <a:t>(→ </a:t>
            </a:r>
            <a:r>
              <a:rPr lang="ko-KR" altLang="en-US" b="0" i="0" dirty="0">
                <a:solidFill>
                  <a:srgbClr val="000000"/>
                </a:solidFill>
                <a:effectLst/>
                <a:latin typeface="Noto Sans Demilight"/>
              </a:rPr>
              <a:t>광고 지출 금액이 천차만별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 Sans Demilight"/>
              </a:rPr>
              <a:t>)</a:t>
            </a:r>
            <a:endParaRPr lang="ko-KR" altLang="en-US" b="0" i="0" dirty="0">
              <a:solidFill>
                <a:srgbClr val="666666"/>
              </a:solidFill>
              <a:effectLst/>
              <a:latin typeface="Avenir"/>
            </a:endParaRPr>
          </a:p>
          <a:p>
            <a:r>
              <a:rPr lang="ko-KR" altLang="en-US" b="0" i="0" dirty="0">
                <a:solidFill>
                  <a:srgbClr val="000000"/>
                </a:solidFill>
                <a:effectLst/>
                <a:latin typeface="Noto Sans Demilight"/>
              </a:rPr>
              <a:t>장점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 Sans Demilight"/>
              </a:rPr>
              <a:t>: </a:t>
            </a:r>
            <a:r>
              <a:rPr lang="ko-KR" altLang="en-US" b="0" i="0" dirty="0">
                <a:solidFill>
                  <a:srgbClr val="000000"/>
                </a:solidFill>
                <a:effectLst/>
                <a:latin typeface="Noto Sans Demilight"/>
              </a:rPr>
              <a:t>자동으로 예산을 배분해주기 때문에 광고 소재에 더 시간 투자할 수 있음 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 Sans Demilight"/>
              </a:rPr>
              <a:t>/ </a:t>
            </a:r>
            <a:r>
              <a:rPr lang="ko-KR" altLang="en-US" b="0" i="0" dirty="0" err="1">
                <a:solidFill>
                  <a:srgbClr val="000000"/>
                </a:solidFill>
                <a:effectLst/>
                <a:latin typeface="Noto Sans Demilight"/>
              </a:rPr>
              <a:t>오디언스</a:t>
            </a:r>
            <a:r>
              <a:rPr lang="ko-KR" altLang="en-US" b="0" i="0" dirty="0">
                <a:solidFill>
                  <a:srgbClr val="000000"/>
                </a:solidFill>
                <a:effectLst/>
                <a:latin typeface="Noto Sans Demilight"/>
              </a:rPr>
              <a:t> 중복 예방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8E936-873D-45E1-9C8A-A6A589167793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6521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이렇게 다 캠페인 세팅을 끝내고 나면</a:t>
            </a:r>
            <a:r>
              <a:rPr lang="en-US" altLang="ko-KR" dirty="0"/>
              <a:t>, </a:t>
            </a:r>
            <a:r>
              <a:rPr lang="ko-KR" altLang="en-US" dirty="0"/>
              <a:t>광고 세트를 세팅해야 하는데요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우선 광고 세트의 이름은 </a:t>
            </a:r>
            <a:r>
              <a:rPr lang="ko-KR" altLang="en-US" dirty="0" err="1"/>
              <a:t>아까와</a:t>
            </a:r>
            <a:r>
              <a:rPr lang="ko-KR" altLang="en-US" dirty="0"/>
              <a:t> 같이</a:t>
            </a:r>
            <a:r>
              <a:rPr lang="en-US" altLang="ko-KR" dirty="0"/>
              <a:t> </a:t>
            </a:r>
            <a:r>
              <a:rPr lang="ko-KR" altLang="en-US" dirty="0"/>
              <a:t>구별하기 쉽게 설정</a:t>
            </a:r>
            <a:endParaRPr lang="en-US" altLang="ko-KR" dirty="0"/>
          </a:p>
          <a:p>
            <a:r>
              <a:rPr lang="ko-KR" altLang="en-US" dirty="0"/>
              <a:t>아래의 전환 카테고리 같은 경우는 캠페인마다 조금씩 선택하는 전환 위치가 상이하긴 하지만</a:t>
            </a:r>
            <a:endParaRPr lang="en-US" altLang="ko-KR" dirty="0"/>
          </a:p>
          <a:p>
            <a:r>
              <a:rPr lang="ko-KR" altLang="en-US" dirty="0"/>
              <a:t>지금 만들고 있는 트래픽 캠페인 같은 경우에는</a:t>
            </a:r>
            <a:r>
              <a:rPr lang="en-US" altLang="ko-KR" dirty="0"/>
              <a:t> </a:t>
            </a:r>
            <a:r>
              <a:rPr lang="ko-KR" altLang="en-US" dirty="0"/>
              <a:t>유도할 위치 선택을 웹사이트나 앱 주로 이용하고있습니다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8E936-873D-45E1-9C8A-A6A589167793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0716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예산 및 설정</a:t>
            </a:r>
            <a:endParaRPr lang="en-US" altLang="ko-KR" dirty="0"/>
          </a:p>
          <a:p>
            <a:pPr marL="171450" indent="-171450">
              <a:buFontTx/>
              <a:buChar char="-"/>
            </a:pPr>
            <a:r>
              <a:rPr lang="ko-KR" altLang="en-US" dirty="0"/>
              <a:t>예산의 경우에는 일일 예산과 총 예산 이 두가지로 분류할 수 있습니다</a:t>
            </a:r>
            <a:r>
              <a:rPr lang="en-US" altLang="ko-KR" dirty="0"/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dirty="0"/>
              <a:t>현재 일일</a:t>
            </a:r>
            <a:r>
              <a:rPr lang="ko-KR" altLang="en-US" b="0" i="0" dirty="0">
                <a:effectLst/>
                <a:latin typeface="Roboto" panose="02000000000000000000" pitchFamily="2" charset="0"/>
              </a:rPr>
              <a:t>예산은 최소 ₩</a:t>
            </a:r>
            <a:r>
              <a:rPr lang="en-US" altLang="ko-KR" b="0" i="0" dirty="0">
                <a:effectLst/>
                <a:latin typeface="Roboto" panose="02000000000000000000" pitchFamily="2" charset="0"/>
              </a:rPr>
              <a:t>1,244</a:t>
            </a:r>
            <a:r>
              <a:rPr lang="ko-KR" altLang="en-US" b="0" i="0" dirty="0">
                <a:effectLst/>
                <a:latin typeface="Roboto" panose="02000000000000000000" pitchFamily="2" charset="0"/>
              </a:rPr>
              <a:t>이상</a:t>
            </a:r>
            <a:r>
              <a:rPr lang="en-US" altLang="ko-KR" b="0" i="0" dirty="0">
                <a:effectLst/>
                <a:latin typeface="Roboto" panose="02000000000000000000" pitchFamily="2" charset="0"/>
              </a:rPr>
              <a:t>, </a:t>
            </a:r>
            <a:r>
              <a:rPr lang="ko-KR" altLang="en-US" b="0" i="0" dirty="0">
                <a:effectLst/>
                <a:latin typeface="Roboto" panose="02000000000000000000" pitchFamily="2" charset="0"/>
              </a:rPr>
              <a:t>총예산은 최소 ₩</a:t>
            </a:r>
            <a:r>
              <a:rPr lang="en-US" altLang="ko-KR" b="0" i="0" dirty="0">
                <a:effectLst/>
                <a:latin typeface="Roboto" panose="02000000000000000000" pitchFamily="2" charset="0"/>
              </a:rPr>
              <a:t>9,952.00 </a:t>
            </a:r>
            <a:r>
              <a:rPr lang="ko-KR" altLang="en-US" b="0" i="0" dirty="0">
                <a:effectLst/>
                <a:latin typeface="Roboto" panose="02000000000000000000" pitchFamily="2" charset="0"/>
              </a:rPr>
              <a:t>이상으로 </a:t>
            </a:r>
            <a:r>
              <a:rPr lang="ko-KR" altLang="en-US" b="0" i="0" dirty="0" err="1">
                <a:effectLst/>
                <a:latin typeface="Roboto" panose="02000000000000000000" pitchFamily="2" charset="0"/>
              </a:rPr>
              <a:t>잡아주셔야</a:t>
            </a:r>
            <a:r>
              <a:rPr lang="ko-KR" altLang="en-US" b="0" i="0" dirty="0">
                <a:effectLst/>
                <a:latin typeface="Roboto" panose="02000000000000000000" pitchFamily="2" charset="0"/>
              </a:rPr>
              <a:t> 진행이 가능하다는 점도 </a:t>
            </a:r>
            <a:r>
              <a:rPr lang="ko-KR" altLang="en-US" b="0" i="0" dirty="0" err="1">
                <a:effectLst/>
                <a:latin typeface="Roboto" panose="02000000000000000000" pitchFamily="2" charset="0"/>
              </a:rPr>
              <a:t>참고부탁드립니다</a:t>
            </a:r>
            <a:r>
              <a:rPr lang="en-US" altLang="ko-KR" b="0" i="0" dirty="0">
                <a:effectLst/>
                <a:latin typeface="Roboto" panose="02000000000000000000" pitchFamily="2" charset="0"/>
              </a:rPr>
              <a:t>.</a:t>
            </a:r>
            <a:endParaRPr lang="en-US" altLang="ko-KR" dirty="0"/>
          </a:p>
          <a:p>
            <a:pPr marL="171450" indent="-171450">
              <a:buFontTx/>
              <a:buChar char="-"/>
            </a:pPr>
            <a:r>
              <a:rPr lang="ko-KR" altLang="en-US" dirty="0"/>
              <a:t>또한 시작과 종료날짜를 정할 수 있어서 예를 들어 나는 오늘부터 다가오는 설 </a:t>
            </a:r>
            <a:r>
              <a:rPr lang="ko-KR" altLang="en-US" dirty="0" err="1"/>
              <a:t>명절떄까지만</a:t>
            </a:r>
            <a:r>
              <a:rPr lang="ko-KR" altLang="en-US" dirty="0"/>
              <a:t> </a:t>
            </a:r>
            <a:r>
              <a:rPr lang="ko-KR" altLang="en-US" dirty="0" err="1"/>
              <a:t>광고진행할래</a:t>
            </a:r>
            <a:r>
              <a:rPr lang="ko-KR" altLang="en-US" dirty="0"/>
              <a:t> </a:t>
            </a:r>
            <a:r>
              <a:rPr lang="en-US" altLang="ko-KR" dirty="0"/>
              <a:t>! </a:t>
            </a:r>
            <a:r>
              <a:rPr lang="ko-KR" altLang="en-US" dirty="0"/>
              <a:t>라고 하시면</a:t>
            </a:r>
            <a:r>
              <a:rPr lang="en-US" altLang="ko-KR" dirty="0"/>
              <a:t> </a:t>
            </a:r>
            <a:r>
              <a:rPr lang="ko-KR" altLang="en-US" dirty="0"/>
              <a:t>종료 날짜를 지정해주시면 됩니다</a:t>
            </a:r>
            <a:r>
              <a:rPr lang="en-US" altLang="ko-KR" dirty="0"/>
              <a:t>.</a:t>
            </a:r>
          </a:p>
          <a:p>
            <a:pPr marL="171450" indent="-171450">
              <a:buFontTx/>
              <a:buChar char="-"/>
            </a:pPr>
            <a:endParaRPr lang="en-US" altLang="ko-KR" dirty="0"/>
          </a:p>
          <a:p>
            <a:pPr marL="0" indent="0">
              <a:buFontTx/>
              <a:buNone/>
            </a:pPr>
            <a:r>
              <a:rPr lang="ko-KR" altLang="en-US" dirty="0"/>
              <a:t>하지만 처음 페이스북 광고를 진행시에는 아직 언제</a:t>
            </a:r>
            <a:r>
              <a:rPr lang="en-US" altLang="ko-KR" dirty="0"/>
              <a:t> </a:t>
            </a:r>
            <a:r>
              <a:rPr lang="ko-KR" altLang="en-US" dirty="0"/>
              <a:t>내 광고가 사람들에게 많이 도달이 되는 것을 모르니</a:t>
            </a:r>
            <a:r>
              <a:rPr lang="en-US" altLang="ko-KR" dirty="0"/>
              <a:t>,</a:t>
            </a:r>
          </a:p>
          <a:p>
            <a:pPr marL="0" indent="0">
              <a:buFontTx/>
              <a:buNone/>
            </a:pPr>
            <a:r>
              <a:rPr lang="ko-KR" altLang="en-US" dirty="0"/>
              <a:t>시간대는 별도로 설정하지 않고 </a:t>
            </a:r>
            <a:r>
              <a:rPr lang="ko-KR" altLang="en-US" dirty="0" err="1"/>
              <a:t>러프하게</a:t>
            </a:r>
            <a:r>
              <a:rPr lang="ko-KR" altLang="en-US" dirty="0"/>
              <a:t> 진행한 후에</a:t>
            </a:r>
            <a:r>
              <a:rPr lang="en-US" altLang="ko-KR" dirty="0"/>
              <a:t>, </a:t>
            </a:r>
            <a:r>
              <a:rPr lang="ko-KR" altLang="en-US" dirty="0"/>
              <a:t>언제 무슨 시간대에 사람들이 광고에 반응하는지 파악후에 설정 후 진행하는 것을 </a:t>
            </a:r>
            <a:r>
              <a:rPr lang="ko-KR" altLang="en-US" dirty="0" err="1"/>
              <a:t>추천드립니다</a:t>
            </a:r>
            <a:r>
              <a:rPr lang="en-US" altLang="ko-KR" dirty="0"/>
              <a:t>.</a:t>
            </a:r>
          </a:p>
          <a:p>
            <a:pPr marL="171450" indent="-171450">
              <a:buFontTx/>
              <a:buChar char="-"/>
            </a:pPr>
            <a:endParaRPr lang="en-US" altLang="ko-KR" dirty="0"/>
          </a:p>
          <a:p>
            <a:pPr marL="0" indent="0">
              <a:buFontTx/>
              <a:buNone/>
            </a:pPr>
            <a:r>
              <a:rPr lang="ko-KR" altLang="en-US" dirty="0"/>
              <a:t>옵션 </a:t>
            </a:r>
            <a:r>
              <a:rPr lang="ko-KR" altLang="en-US" dirty="0" err="1"/>
              <a:t>더보기</a:t>
            </a:r>
            <a:endParaRPr lang="en-US" altLang="ko-KR" dirty="0"/>
          </a:p>
          <a:p>
            <a:pPr marL="0" indent="0">
              <a:buFontTx/>
              <a:buNone/>
            </a:pPr>
            <a:endParaRPr lang="en-US" altLang="ko-KR" dirty="0"/>
          </a:p>
          <a:p>
            <a:pPr marL="0" indent="0">
              <a:buFontTx/>
              <a:buNone/>
            </a:pPr>
            <a:r>
              <a:rPr lang="ko-KR" altLang="en-US" dirty="0"/>
              <a:t>총 예산으로 </a:t>
            </a:r>
            <a:r>
              <a:rPr lang="ko-KR" altLang="en-US" dirty="0" err="1"/>
              <a:t>설정시</a:t>
            </a:r>
            <a:r>
              <a:rPr lang="en-US" altLang="ko-KR" dirty="0"/>
              <a:t>, </a:t>
            </a:r>
            <a:r>
              <a:rPr lang="ko-KR" altLang="en-US" dirty="0"/>
              <a:t>옵션 </a:t>
            </a:r>
            <a:r>
              <a:rPr lang="ko-KR" altLang="en-US" dirty="0" err="1"/>
              <a:t>더보기란에서</a:t>
            </a:r>
            <a:r>
              <a:rPr lang="ko-KR" altLang="en-US" dirty="0"/>
              <a:t> 원하는 시간대에만 광고를 개재할 수도 있습니다</a:t>
            </a:r>
            <a:r>
              <a:rPr lang="en-US" altLang="ko-KR" dirty="0"/>
              <a:t>.</a:t>
            </a:r>
          </a:p>
          <a:p>
            <a:pPr marL="0" indent="0">
              <a:buFontTx/>
              <a:buNone/>
            </a:pPr>
            <a:r>
              <a:rPr lang="ko-KR" altLang="en-US" dirty="0"/>
              <a:t>하지만 나는 </a:t>
            </a:r>
            <a:r>
              <a:rPr lang="en-US" altLang="ko-KR" dirty="0"/>
              <a:t>‘</a:t>
            </a:r>
            <a:r>
              <a:rPr lang="ko-KR" altLang="en-US" dirty="0"/>
              <a:t>오늘 하루만 돌리고 싶다</a:t>
            </a:r>
            <a:r>
              <a:rPr lang="en-US" altLang="ko-KR" dirty="0"/>
              <a:t>’ </a:t>
            </a:r>
            <a:r>
              <a:rPr lang="ko-KR" altLang="en-US" dirty="0"/>
              <a:t>라고 할 시에는 일일예산으로 돌리시면 됩니다</a:t>
            </a:r>
            <a:r>
              <a:rPr lang="en-US" altLang="ko-KR" dirty="0"/>
              <a:t>.</a:t>
            </a:r>
          </a:p>
          <a:p>
            <a:pPr marL="0" indent="0">
              <a:buFontTx/>
              <a:buNone/>
            </a:pPr>
            <a:endParaRPr lang="en-US" altLang="ko-KR" dirty="0"/>
          </a:p>
          <a:p>
            <a:pPr marL="0" indent="0">
              <a:buFontTx/>
              <a:buNone/>
            </a:pPr>
            <a:endParaRPr lang="en-US" altLang="ko-KR" dirty="0"/>
          </a:p>
          <a:p>
            <a:pPr marL="0" indent="0">
              <a:buFontTx/>
              <a:buNone/>
            </a:pPr>
            <a:endParaRPr lang="en-US" altLang="ko-KR" dirty="0"/>
          </a:p>
          <a:p>
            <a:pPr marL="0" indent="0">
              <a:buFontTx/>
              <a:buNone/>
            </a:pPr>
            <a:endParaRPr lang="en-US" altLang="ko-KR" dirty="0"/>
          </a:p>
          <a:p>
            <a:pPr marL="171450" indent="-171450">
              <a:buFontTx/>
              <a:buChar char="-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8E936-873D-45E1-9C8A-A6A589167793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5641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그 다음으로 넘어가시게 되면 타겟을 </a:t>
            </a:r>
            <a:r>
              <a:rPr lang="ko-KR" altLang="en-US" dirty="0" err="1"/>
              <a:t>설정해야하는데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여기서 위치 같은 경우에는 주로 대한민국으로 </a:t>
            </a:r>
            <a:r>
              <a:rPr lang="ko-KR" altLang="en-US" dirty="0" err="1"/>
              <a:t>설정하시는데</a:t>
            </a:r>
            <a:r>
              <a:rPr lang="ko-KR" altLang="en-US" dirty="0"/>
              <a:t> 필요에 따라서는 다른 곳으로 </a:t>
            </a:r>
            <a:r>
              <a:rPr lang="ko-KR" altLang="en-US" dirty="0" err="1"/>
              <a:t>설정하셔도됩니다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그리고 연령은 제품이 타겟층으로 삼는 연령으로 설정을 해주시면 되는데</a:t>
            </a:r>
            <a:endParaRPr lang="en-US" altLang="ko-KR" dirty="0"/>
          </a:p>
          <a:p>
            <a:r>
              <a:rPr lang="ko-KR" altLang="en-US" dirty="0"/>
              <a:t>처음 광고집행시에는 확실히 타겟층을 파악하기 위해 넓게 잡는 것을 </a:t>
            </a:r>
            <a:r>
              <a:rPr lang="ko-KR" altLang="en-US" dirty="0" err="1"/>
              <a:t>추천들립니다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성별은 정말 생리대</a:t>
            </a:r>
            <a:r>
              <a:rPr lang="en-US" altLang="ko-KR" dirty="0"/>
              <a:t>, </a:t>
            </a:r>
            <a:r>
              <a:rPr lang="ko-KR" altLang="en-US" dirty="0"/>
              <a:t>면도기 같은 명확하게 타겟층의 성별이 나뉘는 특정 상품이 아니라면 모든 성별로 설정하는 것이 좋습니다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하단에 상세 타겟팅의 경우에는 제품에 맞게 설정하되</a:t>
            </a:r>
            <a:r>
              <a:rPr lang="en-US" altLang="ko-KR" dirty="0"/>
              <a:t>, </a:t>
            </a:r>
            <a:r>
              <a:rPr lang="ko-KR" altLang="en-US" dirty="0"/>
              <a:t>어차피 </a:t>
            </a:r>
            <a:r>
              <a:rPr lang="en-US" altLang="ko-KR" dirty="0"/>
              <a:t>‘</a:t>
            </a:r>
            <a:r>
              <a:rPr lang="ko-KR" altLang="en-US" dirty="0" err="1"/>
              <a:t>머신러닝</a:t>
            </a:r>
            <a:r>
              <a:rPr lang="en-US" altLang="ko-KR" dirty="0"/>
              <a:t>’</a:t>
            </a:r>
            <a:r>
              <a:rPr lang="ko-KR" altLang="en-US" dirty="0"/>
              <a:t>을 통해 알맞게 광고 진행 가능 점 역시 </a:t>
            </a:r>
            <a:r>
              <a:rPr lang="ko-KR" altLang="en-US" dirty="0" err="1"/>
              <a:t>참고부탁드립니다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그리고 타겟층을 </a:t>
            </a:r>
            <a:r>
              <a:rPr lang="ko-KR" altLang="en-US" dirty="0" err="1"/>
              <a:t>설정할떄</a:t>
            </a:r>
            <a:r>
              <a:rPr lang="ko-KR" altLang="en-US" dirty="0"/>
              <a:t> 오른 편에 있는 </a:t>
            </a:r>
            <a:r>
              <a:rPr lang="ko-KR" altLang="en-US" dirty="0" err="1"/>
              <a:t>타겟정의와</a:t>
            </a:r>
            <a:r>
              <a:rPr lang="ko-KR" altLang="en-US" dirty="0"/>
              <a:t> </a:t>
            </a:r>
            <a:r>
              <a:rPr lang="ko-KR" altLang="en-US" dirty="0" err="1"/>
              <a:t>일일추산</a:t>
            </a:r>
            <a:r>
              <a:rPr lang="ko-KR" altLang="en-US" dirty="0"/>
              <a:t> 결과를 참고하면서 타겟층을 설정하되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어디까지나 </a:t>
            </a:r>
            <a:r>
              <a:rPr lang="en-US" altLang="ko-KR" dirty="0"/>
              <a:t>100</a:t>
            </a:r>
            <a:r>
              <a:rPr lang="ko-KR" altLang="en-US" dirty="0"/>
              <a:t>프로 정확한 결과값은 아니니까 참조만 해주시면 되겠습니다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8E936-873D-45E1-9C8A-A6A589167793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5132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광고 세트 세팅에서 노출 위치를 </a:t>
            </a:r>
            <a:r>
              <a:rPr lang="ko-KR" altLang="en-US" dirty="0" err="1"/>
              <a:t>설정해야하는데</a:t>
            </a:r>
            <a:r>
              <a:rPr lang="en-US" altLang="ko-KR" dirty="0"/>
              <a:t>, </a:t>
            </a:r>
          </a:p>
          <a:p>
            <a:endParaRPr lang="en-US" altLang="ko-KR" dirty="0"/>
          </a:p>
          <a:p>
            <a:r>
              <a:rPr lang="ko-KR" altLang="en-US" dirty="0" err="1"/>
              <a:t>어드벤티지</a:t>
            </a:r>
            <a:r>
              <a:rPr lang="en-US" altLang="ko-KR" dirty="0"/>
              <a:t>+</a:t>
            </a:r>
            <a:r>
              <a:rPr lang="ko-KR" altLang="en-US" dirty="0"/>
              <a:t>노출 위치 라고 해서 자동으로 알아서 성과가 좋을 것이라고 예상되는 노출 위치 </a:t>
            </a:r>
            <a:r>
              <a:rPr lang="ko-KR" altLang="en-US" dirty="0" err="1"/>
              <a:t>여러곳에</a:t>
            </a:r>
            <a:r>
              <a:rPr lang="ko-KR" altLang="en-US" dirty="0"/>
              <a:t> </a:t>
            </a:r>
            <a:endParaRPr lang="en-US" altLang="ko-KR" dirty="0"/>
          </a:p>
          <a:p>
            <a:r>
              <a:rPr lang="ko-KR" altLang="en-US" dirty="0"/>
              <a:t>광고세트 예산을 할당해줍니다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그래서 처음 집행시에는 자동위치를 </a:t>
            </a:r>
            <a:r>
              <a:rPr lang="ko-KR" altLang="en-US" dirty="0" err="1"/>
              <a:t>추천드립니다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수동 노출을 선택하게 되면 개별적으로 선택이 가능한데</a:t>
            </a:r>
            <a:r>
              <a:rPr lang="en-US" altLang="ko-KR" dirty="0"/>
              <a:t>, </a:t>
            </a:r>
          </a:p>
          <a:p>
            <a:r>
              <a:rPr lang="ko-KR" altLang="en-US" dirty="0" err="1"/>
              <a:t>그중에서</a:t>
            </a:r>
            <a:r>
              <a:rPr lang="ko-KR" altLang="en-US" dirty="0"/>
              <a:t> 유저들이 </a:t>
            </a:r>
            <a:r>
              <a:rPr lang="ko-KR" altLang="en-US" dirty="0" err="1"/>
              <a:t>대거있는</a:t>
            </a:r>
            <a:r>
              <a:rPr lang="ko-KR" altLang="en-US" dirty="0"/>
              <a:t> 페이스북이나 인스타를 </a:t>
            </a:r>
            <a:r>
              <a:rPr lang="ko-KR" altLang="en-US" dirty="0" err="1"/>
              <a:t>추천드립니다</a:t>
            </a:r>
            <a:r>
              <a:rPr lang="en-US" altLang="ko-KR" dirty="0"/>
              <a:t>.</a:t>
            </a:r>
          </a:p>
          <a:p>
            <a:endParaRPr lang="ko-KR" altLang="en-US" i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8E936-873D-45E1-9C8A-A6A589167793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6424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광고 게재 최적화 기준에는 랜딩페이지 조회</a:t>
            </a:r>
            <a:r>
              <a:rPr lang="en-US" altLang="ko-KR" dirty="0"/>
              <a:t>, </a:t>
            </a:r>
            <a:r>
              <a:rPr lang="ko-KR" altLang="en-US" dirty="0"/>
              <a:t>링크 클릭</a:t>
            </a:r>
            <a:r>
              <a:rPr lang="en-US" altLang="ko-KR" dirty="0"/>
              <a:t>, </a:t>
            </a:r>
            <a:r>
              <a:rPr lang="ko-KR" altLang="en-US" dirty="0"/>
              <a:t>일일 고유 도달</a:t>
            </a:r>
            <a:r>
              <a:rPr lang="en-US" altLang="ko-KR" dirty="0"/>
              <a:t>, </a:t>
            </a:r>
            <a:r>
              <a:rPr lang="ko-KR" altLang="en-US" dirty="0"/>
              <a:t>노출 이렇게 </a:t>
            </a:r>
            <a:r>
              <a:rPr lang="ko-KR" altLang="en-US" dirty="0" err="1"/>
              <a:t>네가지가</a:t>
            </a:r>
            <a:r>
              <a:rPr lang="ko-KR" altLang="en-US" dirty="0"/>
              <a:t> 있는데</a:t>
            </a:r>
            <a:endParaRPr lang="en-US" altLang="ko-KR" dirty="0"/>
          </a:p>
          <a:p>
            <a:r>
              <a:rPr lang="ko-KR" altLang="en-US" dirty="0"/>
              <a:t>어떤 걸 기준으로 최적화를 진행할지는 아래 설명 참고하셔서 </a:t>
            </a:r>
            <a:r>
              <a:rPr lang="ko-KR" altLang="en-US" dirty="0" err="1"/>
              <a:t>선택후</a:t>
            </a:r>
            <a:r>
              <a:rPr lang="ko-KR" altLang="en-US" dirty="0"/>
              <a:t> 진행해주시면 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8E936-873D-45E1-9C8A-A6A589167793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337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24792E-E351-42E3-B548-863C57D50B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73B8A67-5565-479C-BFAE-CF60FD013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F761A52-060E-4A07-84E0-22B1F924E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36CA7AF-09CB-4B2F-BAEA-53BEF611A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D634613-6D07-4391-B9F1-45BCC0170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13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F0F852-B417-45FF-ACA8-58070845B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7AAFF93-BA4D-4271-BB6D-375CF5CC5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555A09-E960-4983-85D5-81F27E50A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A70B5A-B176-49DB-B668-427F2BD2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222511-94DC-4343-A029-1AEBAE964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917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608B27B-4FD9-48A6-94DE-0062AA13AD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CDF6543-0259-4250-924A-3EBE486F1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2FB355-6597-45C1-A168-58DCE460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123125-1DCC-4125-8680-5B78F82FA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705735-840A-4E45-97A4-57371B1C7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30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9E80BE-8443-4F91-B7FF-1F22437CE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7B0176-8CE9-41DC-8F81-DE06902D8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3969932-0B25-4E5A-ACC5-600298CF9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58D1509-BB3E-4FC9-9168-31C769314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89CE72-9D7C-46EC-B7D7-F3434670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677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85366C-365F-495A-82D9-0E479A6A3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DC3732-08CD-4159-BF69-4523D2A95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4085BA2-25F8-4AD1-BE21-290F32F00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0A94E1-37E8-41A0-A4B5-44FC6E9BE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9DD32A4-873F-4336-ADAD-FB52FF056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06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29F777-F92C-45D9-96D1-68B5BFA5E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Black" panose="020B0A04020102020204" pitchFamily="34" charset="0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A2A651-11D9-430C-8C84-D9D93F084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E8B1170-2270-46A5-8049-D396C165B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340075A-E833-4AFA-A190-C5F4FB9F3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84634CA-A5E7-41C2-B5D0-41E79717B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5890EF3-9839-44DA-89A3-78096C6F9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97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F50F66-C7FA-456A-AA50-D04406BE2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B300217-A896-4BF8-BC0A-8CC5FF661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2040E13-EB16-4114-A3B8-9916D9B4F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2048EB9-EE59-4AC9-B558-C7D61BA6D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CB07EBD-4DB3-4B19-95FF-6D1C626C2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7E494D0-1903-4B13-85B1-E80FC74A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CD6CF5F-6170-4735-B178-1FB0B7379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CBCCA30-A2CF-40E6-A21F-51CC5B048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027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78F853-2AE3-44C6-9B94-59A6A18B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C88D81A-67B2-4A76-A054-7D548AB6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6E8BC9B-21EC-4F15-8F7E-5F2DC02B3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4823D86-BF50-4BEC-AF25-192B9411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482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8B62C68-B2CD-4642-A652-73B83375F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38ACD5B-AC6C-41E2-96A3-F8B066DD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AD3D04-4A94-4A45-8774-575F4FB0E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376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6082CC-4712-4481-9212-3354CB743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32C887-B67D-4FFC-843E-A2ADEF1F9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28CB4EA-DC97-459A-BD99-ADC411768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E7214B6-6FF6-44A8-906D-6503243B3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7A36CBF-92A2-4D6D-B4DA-4002FBB3A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67EF310-E607-4A31-83C9-833BF0A3E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171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E33C19-0EF5-481C-8CB0-661A3DD35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FD62963-B04B-4EEB-B7F7-E91017254F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5CEFA66-2706-4396-A76A-4C79086A3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A93E4F0-43B6-43F4-B24B-3CF0EA0D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C38CC23-8FFB-4B3C-AFC0-854119AE7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BF8F7D6-CB2E-46E7-BB44-F844BF600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058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50EB3A9-96E7-4297-807A-35010FA65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A410A4C-8015-4B69-99E9-4D7316C42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7894A69-B967-4C03-9474-B440140A2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E9837-B262-429A-BB5B-B92F539A1AA9}" type="datetimeFigureOut">
              <a:rPr lang="ko-KR" altLang="en-US" smtClean="0"/>
              <a:t>2023-01-17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32FC7A-55FF-44DC-83E8-ED043C114A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8C0779-3CC0-4AC8-BA0B-1BC384B420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44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40CAD5-9760-4563-BB68-9B1A7E4B6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11500" dirty="0">
                <a:latin typeface="Arial Black" panose="020B0A04020102020204" pitchFamily="34" charset="0"/>
              </a:rPr>
              <a:t>Facebook</a:t>
            </a:r>
            <a:endParaRPr lang="ko-KR" altLang="en-US" sz="11500" dirty="0">
              <a:latin typeface="Arial Black" panose="020B0A04020102020204" pitchFamily="34" charset="0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623EA1F-58CB-4656-B7AE-5F5F3F162D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r"/>
            <a:r>
              <a:rPr lang="en-US" altLang="ko-KR" sz="1800" b="1" dirty="0"/>
              <a:t>AMPM</a:t>
            </a:r>
            <a:r>
              <a:rPr lang="ko-KR" altLang="en-US" sz="1800" b="1" dirty="0"/>
              <a:t> </a:t>
            </a:r>
            <a:r>
              <a:rPr lang="en-US" altLang="ko-KR" sz="1800" b="1" dirty="0"/>
              <a:t>Global </a:t>
            </a:r>
            <a:r>
              <a:rPr lang="ko-KR" altLang="en-US" b="1" dirty="0"/>
              <a:t>광고컨설팅 본부 </a:t>
            </a:r>
            <a:r>
              <a:rPr lang="en-US" altLang="ko-KR" b="1" dirty="0"/>
              <a:t>4</a:t>
            </a:r>
            <a:r>
              <a:rPr lang="ko-KR" altLang="en-US" b="1" dirty="0"/>
              <a:t>팀 </a:t>
            </a:r>
            <a:r>
              <a:rPr lang="ko-KR" altLang="en-US" b="1" dirty="0" err="1"/>
              <a:t>최조원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417597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 anchor="t"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3" name="제목 3">
            <a:extLst>
              <a:ext uri="{FF2B5EF4-FFF2-40B4-BE49-F238E27FC236}">
                <a16:creationId xmlns:a16="http://schemas.microsoft.com/office/drawing/2014/main" id="{F62807DD-8C1A-C162-76DC-2BA0BB719AC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ko-KR" altLang="en-US" sz="4000" b="1" dirty="0"/>
              <a:t>광고 세팅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EBCEDF3-C457-90E7-2726-A9F494AA9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7956" y="1265833"/>
            <a:ext cx="4016088" cy="4778154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921DB4ED-DC54-1A66-75E2-089E2E50EBC3}"/>
              </a:ext>
            </a:extLst>
          </p:cNvPr>
          <p:cNvSpPr/>
          <p:nvPr/>
        </p:nvSpPr>
        <p:spPr>
          <a:xfrm>
            <a:off x="3818965" y="4324574"/>
            <a:ext cx="4518212" cy="1086522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1471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 anchor="t"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3" name="제목 3">
            <a:extLst>
              <a:ext uri="{FF2B5EF4-FFF2-40B4-BE49-F238E27FC236}">
                <a16:creationId xmlns:a16="http://schemas.microsoft.com/office/drawing/2014/main" id="{F62807DD-8C1A-C162-76DC-2BA0BB719AC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ko-KR" altLang="en-US" sz="4000" b="1" dirty="0"/>
              <a:t>광고 세팅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8A71BC9-51D0-45D0-C9D2-FFED6FEEB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3112" y="1156895"/>
            <a:ext cx="4008467" cy="518967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48FBCFDC-9BE9-B7D2-1619-CBEC9A6127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632787"/>
            <a:ext cx="3985605" cy="2339543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E435C988-11E6-44B7-216F-54E5E8DB29BE}"/>
              </a:ext>
            </a:extLst>
          </p:cNvPr>
          <p:cNvSpPr/>
          <p:nvPr/>
        </p:nvSpPr>
        <p:spPr>
          <a:xfrm>
            <a:off x="6096000" y="2287840"/>
            <a:ext cx="1649506" cy="516367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AD1AE7B3-B8FD-0749-249E-501D4B5072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053737"/>
            <a:ext cx="5560576" cy="2473654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B6BE9A95-D921-402D-871F-F6D43C2C0D30}"/>
              </a:ext>
            </a:extLst>
          </p:cNvPr>
          <p:cNvSpPr/>
          <p:nvPr/>
        </p:nvSpPr>
        <p:spPr>
          <a:xfrm>
            <a:off x="6173096" y="3661647"/>
            <a:ext cx="1649506" cy="996414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A9EFB47-9530-40B3-B6BE-E362535CE8FB}"/>
              </a:ext>
            </a:extLst>
          </p:cNvPr>
          <p:cNvSpPr/>
          <p:nvPr/>
        </p:nvSpPr>
        <p:spPr>
          <a:xfrm>
            <a:off x="9423698" y="4846781"/>
            <a:ext cx="2033195" cy="327647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5397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 anchor="t"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3" name="제목 3">
            <a:extLst>
              <a:ext uri="{FF2B5EF4-FFF2-40B4-BE49-F238E27FC236}">
                <a16:creationId xmlns:a16="http://schemas.microsoft.com/office/drawing/2014/main" id="{F62807DD-8C1A-C162-76DC-2BA0BB719AC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ko-KR" altLang="en-US" sz="4000" b="1" dirty="0"/>
              <a:t>광고 세팅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7F67734-D111-1B68-020E-644A078E79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1402" y="992944"/>
            <a:ext cx="3977985" cy="522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92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 anchor="t">
            <a:normAutofit/>
          </a:bodyPr>
          <a:lstStyle/>
          <a:p>
            <a:r>
              <a:rPr lang="en-US" altLang="ko-KR" b="1" dirty="0">
                <a:latin typeface="Arial Black" panose="020B0A04020102020204" pitchFamily="34" charset="0"/>
              </a:rPr>
              <a:t>Facebook</a:t>
            </a:r>
            <a:endParaRPr lang="ko-KR" altLang="en-US" b="1" dirty="0">
              <a:latin typeface="Arial Black" panose="020B0A0402010202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451C8C1-FCE0-9D89-7F75-6E9C95CA5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645" y="2407075"/>
            <a:ext cx="8509019" cy="2480085"/>
          </a:xfrm>
          <a:prstGeom prst="rect">
            <a:avLst/>
          </a:prstGeom>
          <a:ln>
            <a:noFill/>
          </a:ln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9E27330A-ACC3-BA21-CA6E-9D3686488EF0}"/>
              </a:ext>
            </a:extLst>
          </p:cNvPr>
          <p:cNvSpPr/>
          <p:nvPr/>
        </p:nvSpPr>
        <p:spPr>
          <a:xfrm>
            <a:off x="1878105" y="4114332"/>
            <a:ext cx="1682218" cy="772828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285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 anchor="t">
            <a:normAutofit/>
          </a:bodyPr>
          <a:lstStyle/>
          <a:p>
            <a:r>
              <a:rPr lang="ko-KR" altLang="en-US" sz="4000" b="1" dirty="0"/>
              <a:t>캠페인</a:t>
            </a:r>
            <a:endParaRPr lang="ko-KR" altLang="en-US" sz="4000" b="1" dirty="0">
              <a:latin typeface="Arial Black" panose="020B0A04020102020204" pitchFamily="34" charset="0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0E3E8A1D-EACB-B783-46C4-25669F571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520085"/>
            <a:ext cx="4594110" cy="50101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38FFD7B-A2C0-CB4B-2BA5-9EF8916CAF23}"/>
              </a:ext>
            </a:extLst>
          </p:cNvPr>
          <p:cNvSpPr txBox="1"/>
          <p:nvPr/>
        </p:nvSpPr>
        <p:spPr>
          <a:xfrm>
            <a:off x="6203005" y="335891"/>
            <a:ext cx="49059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i="0" dirty="0">
                <a:effectLst/>
                <a:latin typeface="Roboto" panose="020B0604020202020204" pitchFamily="2" charset="0"/>
              </a:rPr>
              <a:t>인지도 </a:t>
            </a:r>
            <a:endParaRPr lang="en-US" altLang="ko-KR" sz="1400" b="1" i="0" dirty="0">
              <a:effectLst/>
              <a:latin typeface="Roboto" panose="020B0604020202020204" pitchFamily="2" charset="0"/>
            </a:endParaRPr>
          </a:p>
          <a:p>
            <a:r>
              <a:rPr lang="ko-KR" altLang="en-US" sz="1400" b="0" i="0" dirty="0">
                <a:effectLst/>
                <a:latin typeface="Roboto" panose="020B0604020202020204" pitchFamily="2" charset="0"/>
              </a:rPr>
              <a:t>광고를 기억할 가능성이 가장 높은 사람들에게 광고를 표시합니다</a:t>
            </a:r>
            <a:r>
              <a:rPr lang="en-US" altLang="ko-KR" sz="1400" b="0" i="0" dirty="0">
                <a:effectLst/>
                <a:latin typeface="Roboto" panose="020B0604020202020204" pitchFamily="2" charset="0"/>
              </a:rPr>
              <a:t>. </a:t>
            </a:r>
            <a:r>
              <a:rPr lang="en-US" altLang="ko-KR" sz="1400" b="0" i="0" dirty="0">
                <a:solidFill>
                  <a:srgbClr val="FF0000"/>
                </a:solidFill>
                <a:effectLst/>
                <a:latin typeface="Roboto" panose="020B0604020202020204" pitchFamily="2" charset="0"/>
              </a:rPr>
              <a:t>(* </a:t>
            </a:r>
            <a:r>
              <a:rPr lang="ko-KR" altLang="en-US" sz="1100" b="0" i="0" dirty="0">
                <a:solidFill>
                  <a:srgbClr val="FF0000"/>
                </a:solidFill>
                <a:effectLst/>
                <a:latin typeface="Roboto" panose="020B0604020202020204" pitchFamily="2" charset="0"/>
              </a:rPr>
              <a:t>이미 브랜딩이 되어있다는 가정하에 진행</a:t>
            </a:r>
            <a:r>
              <a:rPr lang="en-US" altLang="ko-KR" sz="1100" b="0" i="0" dirty="0">
                <a:solidFill>
                  <a:srgbClr val="FF0000"/>
                </a:solidFill>
                <a:effectLst/>
                <a:latin typeface="Roboto" panose="020B0604020202020204" pitchFamily="2" charset="0"/>
              </a:rPr>
              <a:t>)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95D281-4201-39C4-5330-14317E9A0D54}"/>
              </a:ext>
            </a:extLst>
          </p:cNvPr>
          <p:cNvSpPr txBox="1"/>
          <p:nvPr/>
        </p:nvSpPr>
        <p:spPr>
          <a:xfrm>
            <a:off x="6203005" y="1237960"/>
            <a:ext cx="49059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i="0" dirty="0">
                <a:effectLst/>
                <a:latin typeface="Roboto" panose="02000000000000000000" pitchFamily="2" charset="0"/>
              </a:rPr>
              <a:t>트래픽</a:t>
            </a:r>
            <a:endParaRPr lang="en-US" altLang="ko-KR" sz="1400" b="1" i="0" dirty="0">
              <a:effectLst/>
              <a:latin typeface="Roboto" panose="02000000000000000000" pitchFamily="2" charset="0"/>
            </a:endParaRPr>
          </a:p>
          <a:p>
            <a:r>
              <a:rPr lang="ko-KR" altLang="en-US" sz="1400" b="0" i="0" dirty="0">
                <a:effectLst/>
                <a:latin typeface="Roboto" panose="02000000000000000000" pitchFamily="2" charset="0"/>
              </a:rPr>
              <a:t>사람들을 웹사이트</a:t>
            </a:r>
            <a:r>
              <a:rPr lang="en-US" altLang="ko-KR" sz="1400" b="0" i="0" dirty="0">
                <a:effectLst/>
                <a:latin typeface="Roboto" panose="02000000000000000000" pitchFamily="2" charset="0"/>
              </a:rPr>
              <a:t>, </a:t>
            </a:r>
            <a:r>
              <a:rPr lang="ko-KR" altLang="en-US" sz="1400" b="0" i="0" dirty="0">
                <a:effectLst/>
                <a:latin typeface="Roboto" panose="02000000000000000000" pitchFamily="2" charset="0"/>
              </a:rPr>
              <a:t>앱</a:t>
            </a:r>
            <a:r>
              <a:rPr lang="en-US" altLang="ko-KR" sz="1400" b="0" i="0" dirty="0">
                <a:effectLst/>
                <a:latin typeface="Roboto" panose="02000000000000000000" pitchFamily="2" charset="0"/>
              </a:rPr>
              <a:t>, Facebook </a:t>
            </a:r>
            <a:r>
              <a:rPr lang="ko-KR" altLang="en-US" sz="1400" b="0" i="0" dirty="0">
                <a:effectLst/>
                <a:latin typeface="Roboto" panose="02000000000000000000" pitchFamily="2" charset="0"/>
              </a:rPr>
              <a:t>이벤트 등의 랜딩 페이지로 연결합니다</a:t>
            </a:r>
            <a:r>
              <a:rPr lang="en-US" altLang="ko-KR" sz="1400" b="0" i="0" dirty="0">
                <a:effectLst/>
                <a:latin typeface="Roboto" panose="02000000000000000000" pitchFamily="2" charset="0"/>
              </a:rPr>
              <a:t>.</a:t>
            </a:r>
            <a:endParaRPr lang="ko-KR" altLang="en-US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E67545-E217-B02E-C3E4-DF3F8CC0C5A8}"/>
              </a:ext>
            </a:extLst>
          </p:cNvPr>
          <p:cNvSpPr txBox="1"/>
          <p:nvPr/>
        </p:nvSpPr>
        <p:spPr>
          <a:xfrm>
            <a:off x="6203005" y="2206727"/>
            <a:ext cx="49059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i="0" dirty="0">
                <a:effectLst/>
                <a:latin typeface="Roboto" panose="02000000000000000000" pitchFamily="2" charset="0"/>
              </a:rPr>
              <a:t>참여</a:t>
            </a:r>
            <a:endParaRPr lang="en-US" altLang="ko-KR" sz="1400" b="1" i="0" dirty="0">
              <a:effectLst/>
              <a:latin typeface="Roboto" panose="02000000000000000000" pitchFamily="2" charset="0"/>
            </a:endParaRPr>
          </a:p>
          <a:p>
            <a:r>
              <a:rPr lang="ko-KR" altLang="en-US" sz="1400" b="0" i="0" dirty="0">
                <a:effectLst/>
                <a:latin typeface="Roboto" panose="02000000000000000000" pitchFamily="2" charset="0"/>
              </a:rPr>
              <a:t>메시지</a:t>
            </a:r>
            <a:r>
              <a:rPr lang="en-US" altLang="ko-KR" sz="1400" b="0" i="0" dirty="0">
                <a:effectLst/>
                <a:latin typeface="Roboto" panose="02000000000000000000" pitchFamily="2" charset="0"/>
              </a:rPr>
              <a:t>, </a:t>
            </a:r>
            <a:r>
              <a:rPr lang="ko-KR" altLang="en-US" sz="1400" b="0" i="0" dirty="0">
                <a:effectLst/>
                <a:latin typeface="Roboto" panose="02000000000000000000" pitchFamily="2" charset="0"/>
              </a:rPr>
              <a:t>동영상 조회</a:t>
            </a:r>
            <a:r>
              <a:rPr lang="en-US" altLang="ko-KR" sz="1400" b="0" i="0" dirty="0">
                <a:effectLst/>
                <a:latin typeface="Roboto" panose="02000000000000000000" pitchFamily="2" charset="0"/>
              </a:rPr>
              <a:t>, </a:t>
            </a:r>
            <a:r>
              <a:rPr lang="ko-KR" altLang="en-US" sz="1400" b="0" i="0" dirty="0">
                <a:effectLst/>
                <a:latin typeface="Roboto" panose="02000000000000000000" pitchFamily="2" charset="0"/>
              </a:rPr>
              <a:t>게시물 참여</a:t>
            </a:r>
            <a:r>
              <a:rPr lang="en-US" altLang="ko-KR" sz="1400" b="0" i="0" dirty="0">
                <a:effectLst/>
                <a:latin typeface="Roboto" panose="02000000000000000000" pitchFamily="2" charset="0"/>
              </a:rPr>
              <a:t>, </a:t>
            </a:r>
            <a:r>
              <a:rPr lang="ko-KR" altLang="en-US" sz="1400" b="0" i="0" dirty="0">
                <a:effectLst/>
                <a:latin typeface="Roboto" panose="02000000000000000000" pitchFamily="2" charset="0"/>
              </a:rPr>
              <a:t>페이지 좋아요 또는 이벤트 응답을 늘립니다</a:t>
            </a:r>
            <a:r>
              <a:rPr lang="en-US" altLang="ko-KR" sz="1400" b="0" i="0" dirty="0">
                <a:effectLst/>
                <a:latin typeface="Roboto" panose="02000000000000000000" pitchFamily="2" charset="0"/>
              </a:rPr>
              <a:t>.</a:t>
            </a:r>
            <a:endParaRPr lang="ko-KR" alt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B1FF86-7D79-48A7-605C-2A0775C875EC}"/>
              </a:ext>
            </a:extLst>
          </p:cNvPr>
          <p:cNvSpPr txBox="1"/>
          <p:nvPr/>
        </p:nvSpPr>
        <p:spPr>
          <a:xfrm>
            <a:off x="6203005" y="3118558"/>
            <a:ext cx="4905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i="0" dirty="0">
                <a:effectLst/>
                <a:latin typeface="Roboto" panose="02000000000000000000" pitchFamily="2" charset="0"/>
              </a:rPr>
              <a:t>잠재 고객</a:t>
            </a:r>
            <a:endParaRPr lang="en-US" altLang="ko-KR" sz="1400" b="1" i="0" dirty="0">
              <a:effectLst/>
              <a:latin typeface="Roboto" panose="02000000000000000000" pitchFamily="2" charset="0"/>
            </a:endParaRPr>
          </a:p>
          <a:p>
            <a:r>
              <a:rPr lang="ko-KR" altLang="en-US" sz="1400" b="0" i="0" dirty="0">
                <a:effectLst/>
                <a:latin typeface="Roboto" panose="02000000000000000000" pitchFamily="2" charset="0"/>
              </a:rPr>
              <a:t>비즈니스 또는 브랜드에 맞는 잠재 고객을 확보해보세요</a:t>
            </a:r>
            <a:r>
              <a:rPr lang="en-US" altLang="ko-KR" sz="1400" b="0" i="0" dirty="0">
                <a:effectLst/>
                <a:latin typeface="Roboto" panose="02000000000000000000" pitchFamily="2" charset="0"/>
              </a:rPr>
              <a:t>.</a:t>
            </a:r>
            <a:endParaRPr lang="ko-KR" altLang="en-US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D8A252-C1C9-2161-7D4D-B976AAA51651}"/>
              </a:ext>
            </a:extLst>
          </p:cNvPr>
          <p:cNvSpPr txBox="1"/>
          <p:nvPr/>
        </p:nvSpPr>
        <p:spPr>
          <a:xfrm>
            <a:off x="6203004" y="3990680"/>
            <a:ext cx="4905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i="0" dirty="0">
                <a:effectLst/>
                <a:latin typeface="Roboto" panose="02000000000000000000" pitchFamily="2" charset="0"/>
              </a:rPr>
              <a:t>앱 홍보</a:t>
            </a:r>
            <a:endParaRPr lang="en-US" altLang="ko-KR" sz="1400" b="1" i="0" dirty="0">
              <a:effectLst/>
              <a:latin typeface="Roboto" panose="02000000000000000000" pitchFamily="2" charset="0"/>
            </a:endParaRPr>
          </a:p>
          <a:p>
            <a:r>
              <a:rPr lang="ko-KR" altLang="en-US" sz="1400" b="0" i="0" dirty="0">
                <a:effectLst/>
                <a:latin typeface="Roboto" panose="02000000000000000000" pitchFamily="2" charset="0"/>
              </a:rPr>
              <a:t>앱을 설치하고 계속 사용할 새로운 사람들을 찾습니다</a:t>
            </a:r>
            <a:r>
              <a:rPr lang="en-US" altLang="ko-KR" sz="1400" b="0" i="0" dirty="0">
                <a:effectLst/>
                <a:latin typeface="Roboto" panose="02000000000000000000" pitchFamily="2" charset="0"/>
              </a:rPr>
              <a:t>.</a:t>
            </a:r>
            <a:endParaRPr lang="ko-KR" altLang="en-US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1F4F1D-7B7E-FA51-A7BE-BA94EACACDA1}"/>
              </a:ext>
            </a:extLst>
          </p:cNvPr>
          <p:cNvSpPr txBox="1"/>
          <p:nvPr/>
        </p:nvSpPr>
        <p:spPr>
          <a:xfrm>
            <a:off x="6203003" y="4851303"/>
            <a:ext cx="4905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i="0" dirty="0">
                <a:effectLst/>
                <a:latin typeface="Roboto" panose="02000000000000000000" pitchFamily="2" charset="0"/>
              </a:rPr>
              <a:t>매출</a:t>
            </a:r>
            <a:endParaRPr lang="en-US" altLang="ko-KR" sz="1400" b="1" i="0" dirty="0">
              <a:effectLst/>
              <a:latin typeface="Roboto" panose="02000000000000000000" pitchFamily="2" charset="0"/>
            </a:endParaRPr>
          </a:p>
          <a:p>
            <a:r>
              <a:rPr lang="ko-KR" altLang="en-US" sz="1400" b="0" i="0" dirty="0">
                <a:effectLst/>
                <a:latin typeface="Roboto" panose="02000000000000000000" pitchFamily="2" charset="0"/>
              </a:rPr>
              <a:t>제품 및 서비스를 구매할 가능성이 높은 사람들을 찾습니다</a:t>
            </a:r>
            <a:r>
              <a:rPr lang="en-US" altLang="ko-KR" sz="1400" b="0" i="0" dirty="0">
                <a:effectLst/>
                <a:latin typeface="Roboto" panose="02000000000000000000" pitchFamily="2" charset="0"/>
              </a:rPr>
              <a:t>.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5846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 anchor="t"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캠페인 세팅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EF13DBA2-80E2-FBA6-C86D-0BD73E1B6B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6665" y="1930812"/>
            <a:ext cx="5654530" cy="1089754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07B577A0-A2E5-C9CA-B774-526AD94A95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6665" y="3298013"/>
            <a:ext cx="5758209" cy="651417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CF7C9478-F290-381C-121E-12E877AACB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5716" y="4368295"/>
            <a:ext cx="5616427" cy="126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13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광고 세트 세팅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A21A1152-3E29-E26E-5B94-82613091C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1245" y="1448227"/>
            <a:ext cx="5616427" cy="1082134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C7B50783-1A20-2205-B6D6-C6BB3717BB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1244" y="2621694"/>
            <a:ext cx="5616427" cy="3779848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A70AB3E6-AFB4-3E9C-D4CC-C6D76CB6ACD8}"/>
              </a:ext>
            </a:extLst>
          </p:cNvPr>
          <p:cNvSpPr/>
          <p:nvPr/>
        </p:nvSpPr>
        <p:spPr>
          <a:xfrm>
            <a:off x="2575126" y="3644088"/>
            <a:ext cx="6366744" cy="1099226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808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광고 세트 세팅</a:t>
            </a:r>
            <a:r>
              <a:rPr lang="en-US" altLang="ko-KR" sz="4000" b="1" dirty="0"/>
              <a:t> - </a:t>
            </a:r>
            <a:r>
              <a:rPr lang="ko-KR" altLang="en-US" sz="4000" b="1" dirty="0"/>
              <a:t>예산</a:t>
            </a:r>
            <a:endParaRPr lang="ko-KR" altLang="en-US" sz="4000" b="1" dirty="0">
              <a:latin typeface="Arial Black" panose="020B0A04020102020204" pitchFamily="34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9B2A934-6E32-55E4-1E79-1B386CC3A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741" y="1572322"/>
            <a:ext cx="4134997" cy="3433674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17D55AEF-1A69-CC57-5FF6-2E0F57F562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182" y="1572322"/>
            <a:ext cx="3905274" cy="3433674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6B38D4BF-F422-CCCB-D2C0-EC7758FF2D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3920" y="2974887"/>
            <a:ext cx="3764145" cy="3743547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6CB87A70-09D6-49FB-ABBB-DE541DB6C8DE}"/>
              </a:ext>
            </a:extLst>
          </p:cNvPr>
          <p:cNvSpPr/>
          <p:nvPr/>
        </p:nvSpPr>
        <p:spPr>
          <a:xfrm>
            <a:off x="957182" y="2013211"/>
            <a:ext cx="1247002" cy="431607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4A52B48-D66B-42AC-B810-F3F4545E9479}"/>
              </a:ext>
            </a:extLst>
          </p:cNvPr>
          <p:cNvSpPr/>
          <p:nvPr/>
        </p:nvSpPr>
        <p:spPr>
          <a:xfrm>
            <a:off x="7281741" y="2061336"/>
            <a:ext cx="1247002" cy="431607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5604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 anchor="t"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 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AABB7E9-96C5-9D12-292F-92FD26976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6369" y="1653365"/>
            <a:ext cx="4381472" cy="4351338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8DC15DE6-EE74-CC94-07CF-C6A2BF01F3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4161" y="602166"/>
            <a:ext cx="3127796" cy="4822860"/>
          </a:xfrm>
          <a:prstGeom prst="rect">
            <a:avLst/>
          </a:prstGeom>
        </p:spPr>
      </p:pic>
      <p:sp>
        <p:nvSpPr>
          <p:cNvPr id="13" name="제목 3">
            <a:extLst>
              <a:ext uri="{FF2B5EF4-FFF2-40B4-BE49-F238E27FC236}">
                <a16:creationId xmlns:a16="http://schemas.microsoft.com/office/drawing/2014/main" id="{F62807DD-8C1A-C162-76DC-2BA0BB719AC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ko-KR" altLang="en-US" sz="4000" b="1" dirty="0"/>
              <a:t>광고 세트 세팅</a:t>
            </a:r>
            <a:r>
              <a:rPr lang="en-US" altLang="ko-KR" sz="4000" b="1" dirty="0"/>
              <a:t> - </a:t>
            </a:r>
            <a:r>
              <a:rPr lang="ko-KR" altLang="en-US" sz="4000" b="1" dirty="0"/>
              <a:t>타겟</a:t>
            </a:r>
          </a:p>
        </p:txBody>
      </p:sp>
    </p:spTree>
    <p:extLst>
      <p:ext uri="{BB962C8B-B14F-4D97-AF65-F5344CB8AC3E}">
        <p14:creationId xmlns:p14="http://schemas.microsoft.com/office/powerpoint/2010/main" val="3935048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 anchor="t"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3" name="제목 3">
            <a:extLst>
              <a:ext uri="{FF2B5EF4-FFF2-40B4-BE49-F238E27FC236}">
                <a16:creationId xmlns:a16="http://schemas.microsoft.com/office/drawing/2014/main" id="{F62807DD-8C1A-C162-76DC-2BA0BB719AC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ko-KR" altLang="en-US" sz="4000" b="1" dirty="0"/>
              <a:t>광고 세트 세팅</a:t>
            </a:r>
            <a:r>
              <a:rPr lang="en-US" altLang="ko-KR" sz="4000" b="1" dirty="0"/>
              <a:t> - </a:t>
            </a:r>
            <a:r>
              <a:rPr lang="ko-KR" altLang="en-US" sz="4000" b="1" dirty="0"/>
              <a:t>위치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2340FFB-4BF4-34F4-071C-159E44E776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73699"/>
            <a:ext cx="4626569" cy="1896135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4209C32D-EA7F-4C57-C36E-54138B2E42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312615"/>
            <a:ext cx="4261030" cy="450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46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 anchor="t"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3" name="제목 3">
            <a:extLst>
              <a:ext uri="{FF2B5EF4-FFF2-40B4-BE49-F238E27FC236}">
                <a16:creationId xmlns:a16="http://schemas.microsoft.com/office/drawing/2014/main" id="{F62807DD-8C1A-C162-76DC-2BA0BB719AC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ko-KR" altLang="en-US" sz="4000" b="1" dirty="0"/>
              <a:t>광고 세팅</a:t>
            </a:r>
            <a:r>
              <a:rPr lang="en-US" altLang="ko-KR" sz="4000" b="1" dirty="0"/>
              <a:t> </a:t>
            </a:r>
            <a:endParaRPr lang="ko-KR" altLang="en-US" sz="4000" b="1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704576A-35B0-28C1-524E-1B6EF43CAD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248" y="1728011"/>
            <a:ext cx="6095503" cy="394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57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894</Words>
  <Application>Microsoft Office PowerPoint</Application>
  <PresentationFormat>와이드스크린</PresentationFormat>
  <Paragraphs>134</Paragraphs>
  <Slides>12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9" baseType="lpstr">
      <vt:lpstr>Avenir</vt:lpstr>
      <vt:lpstr>Noto Sans Demilight</vt:lpstr>
      <vt:lpstr>Roboto</vt:lpstr>
      <vt:lpstr>맑은 고딕</vt:lpstr>
      <vt:lpstr>Arial</vt:lpstr>
      <vt:lpstr>Arial Black</vt:lpstr>
      <vt:lpstr>Office 테마</vt:lpstr>
      <vt:lpstr>Facebook</vt:lpstr>
      <vt:lpstr>Facebook</vt:lpstr>
      <vt:lpstr>캠페인</vt:lpstr>
      <vt:lpstr>캠페인 세팅</vt:lpstr>
      <vt:lpstr>광고 세트 세팅</vt:lpstr>
      <vt:lpstr>광고 세트 세팅 - 예산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Facebook</dc:title>
  <dc:creator>ampm</dc:creator>
  <cp:lastModifiedBy>ampm</cp:lastModifiedBy>
  <cp:revision>64</cp:revision>
  <dcterms:created xsi:type="dcterms:W3CDTF">2023-01-13T09:51:16Z</dcterms:created>
  <dcterms:modified xsi:type="dcterms:W3CDTF">2023-01-17T02:23:31Z</dcterms:modified>
</cp:coreProperties>
</file>